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3" r:id="rId4"/>
    <p:sldId id="264" r:id="rId5"/>
    <p:sldId id="265" r:id="rId6"/>
    <p:sldId id="266" r:id="rId7"/>
    <p:sldId id="271" r:id="rId8"/>
    <p:sldId id="267" r:id="rId9"/>
    <p:sldId id="268" r:id="rId10"/>
    <p:sldId id="259" r:id="rId11"/>
    <p:sldId id="272" r:id="rId12"/>
    <p:sldId id="269" r:id="rId13"/>
    <p:sldId id="270" r:id="rId14"/>
    <p:sldId id="258"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85775" autoAdjust="0"/>
  </p:normalViewPr>
  <p:slideViewPr>
    <p:cSldViewPr snapToGrid="0">
      <p:cViewPr varScale="1">
        <p:scale>
          <a:sx n="72" d="100"/>
          <a:sy n="72" d="100"/>
        </p:scale>
        <p:origin x="1018"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2007-6C9D-4656-AEAF-EEC50EBFBFE1}"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6EC2C-4290-4FB0-8EFD-4DEC361081D1}" type="slidenum">
              <a:rPr lang="en-US" smtClean="0"/>
              <a:t>‹#›</a:t>
            </a:fld>
            <a:endParaRPr lang="en-US"/>
          </a:p>
        </p:txBody>
      </p:sp>
    </p:spTree>
    <p:extLst>
      <p:ext uri="{BB962C8B-B14F-4D97-AF65-F5344CB8AC3E}">
        <p14:creationId xmlns:p14="http://schemas.microsoft.com/office/powerpoint/2010/main" val="1906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333333"/>
                </a:solidFill>
                <a:effectLst/>
                <a:latin typeface="Consolas" panose="020B0609020204030204" pitchFamily="49" charset="0"/>
              </a:rPr>
              <a:t>Managing a single resource with PowerShell is just the tip of the iceberg. With its incredible versatility and automation capabilities, PowerShell empowers administrators to scale their management efforts to handle tens or hundreds and thousands of resources effortlessly. It doesn't matter if you need to manage an Active Directory user account, a Hyper-V virtual machine, or a directory of files. If you can do it for one thing, you can just as easily do it for 10, 100, or 1000 things. In this session, we will explore how PowerShell enables you to manage resources at scale efficiently, demonstrating the power of the PowerShell pipeline. We'll also look at new features in PowerShell 7.</a:t>
            </a:r>
          </a:p>
          <a:p>
            <a:endParaRPr lang="en-US" dirty="0"/>
          </a:p>
        </p:txBody>
      </p:sp>
      <p:sp>
        <p:nvSpPr>
          <p:cNvPr id="4" name="Slide Number Placeholder 3"/>
          <p:cNvSpPr>
            <a:spLocks noGrp="1"/>
          </p:cNvSpPr>
          <p:nvPr>
            <p:ph type="sldNum" sz="quarter" idx="5"/>
          </p:nvPr>
        </p:nvSpPr>
        <p:spPr/>
        <p:txBody>
          <a:bodyPr/>
          <a:lstStyle/>
          <a:p>
            <a:fld id="{FD96EC2C-4290-4FB0-8EFD-4DEC361081D1}" type="slidenum">
              <a:rPr lang="en-US" smtClean="0"/>
              <a:t>1</a:t>
            </a:fld>
            <a:endParaRPr lang="en-US"/>
          </a:p>
        </p:txBody>
      </p:sp>
    </p:spTree>
    <p:extLst>
      <p:ext uri="{BB962C8B-B14F-4D97-AF65-F5344CB8AC3E}">
        <p14:creationId xmlns:p14="http://schemas.microsoft.com/office/powerpoint/2010/main" val="1487162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96EC2C-4290-4FB0-8EFD-4DEC361081D1}" type="slidenum">
              <a:rPr lang="en-US" smtClean="0"/>
              <a:t>10</a:t>
            </a:fld>
            <a:endParaRPr lang="en-US"/>
          </a:p>
        </p:txBody>
      </p:sp>
    </p:spTree>
    <p:extLst>
      <p:ext uri="{BB962C8B-B14F-4D97-AF65-F5344CB8AC3E}">
        <p14:creationId xmlns:p14="http://schemas.microsoft.com/office/powerpoint/2010/main" val="2568290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PowerShell to manage everything, everywhere, all </a:t>
            </a:r>
            <a:r>
              <a:rPr lang="en-US"/>
              <a:t>at once.</a:t>
            </a:r>
          </a:p>
        </p:txBody>
      </p:sp>
      <p:sp>
        <p:nvSpPr>
          <p:cNvPr id="4" name="Slide Number Placeholder 3"/>
          <p:cNvSpPr>
            <a:spLocks noGrp="1"/>
          </p:cNvSpPr>
          <p:nvPr>
            <p:ph type="sldNum" sz="quarter" idx="5"/>
          </p:nvPr>
        </p:nvSpPr>
        <p:spPr/>
        <p:txBody>
          <a:bodyPr/>
          <a:lstStyle/>
          <a:p>
            <a:fld id="{FD96EC2C-4290-4FB0-8EFD-4DEC361081D1}" type="slidenum">
              <a:rPr lang="en-US" smtClean="0"/>
              <a:t>13</a:t>
            </a:fld>
            <a:endParaRPr lang="en-US"/>
          </a:p>
        </p:txBody>
      </p:sp>
    </p:spTree>
    <p:extLst>
      <p:ext uri="{BB962C8B-B14F-4D97-AF65-F5344CB8AC3E}">
        <p14:creationId xmlns:p14="http://schemas.microsoft.com/office/powerpoint/2010/main" val="1161509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12318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9410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86306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1093942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ave the Datea">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p:nvPicPr>
        <p:blipFill>
          <a:blip r:embed="rId2"/>
          <a:stretch>
            <a:fillRect/>
          </a:stretch>
        </p:blipFill>
        <p:spPr>
          <a:xfrm>
            <a:off x="2348481" y="1787276"/>
            <a:ext cx="2973203" cy="2981762"/>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p:nvSpPr>
        <p:spPr>
          <a:xfrm>
            <a:off x="2348481" y="5125178"/>
            <a:ext cx="2923040" cy="461665"/>
          </a:xfrm>
          <a:prstGeom prst="rect">
            <a:avLst/>
          </a:prstGeom>
          <a:noFill/>
        </p:spPr>
        <p:txBody>
          <a:bodyPr wrap="square" rtlCol="0">
            <a:spAutoFit/>
          </a:bodyPr>
          <a:lstStyle/>
          <a:p>
            <a:pPr algn="ctr"/>
            <a:r>
              <a:rPr lang="en-US" sz="2400" b="1" dirty="0">
                <a:solidFill>
                  <a:schemeClr val="bg1"/>
                </a:solidFill>
              </a:rPr>
              <a:t>May 5-9, 2024</a:t>
            </a:r>
          </a:p>
        </p:txBody>
      </p:sp>
      <p:sp>
        <p:nvSpPr>
          <p:cNvPr id="5" name="TextBox 4">
            <a:extLst>
              <a:ext uri="{FF2B5EF4-FFF2-40B4-BE49-F238E27FC236}">
                <a16:creationId xmlns:a16="http://schemas.microsoft.com/office/drawing/2014/main" id="{E8F11CDB-CD01-841A-69AB-B3D3A5872802}"/>
              </a:ext>
            </a:extLst>
          </p:cNvPr>
          <p:cNvSpPr txBox="1"/>
          <p:nvPr/>
        </p:nvSpPr>
        <p:spPr>
          <a:xfrm>
            <a:off x="6859482" y="5125179"/>
            <a:ext cx="2911855" cy="461665"/>
          </a:xfrm>
          <a:prstGeom prst="rect">
            <a:avLst/>
          </a:prstGeom>
          <a:noFill/>
        </p:spPr>
        <p:txBody>
          <a:bodyPr wrap="square" rtlCol="0">
            <a:spAutoFit/>
          </a:bodyPr>
          <a:lstStyle/>
          <a:p>
            <a:pPr algn="ctr"/>
            <a:r>
              <a:rPr lang="en-US" sz="2400" b="1" dirty="0">
                <a:solidFill>
                  <a:schemeClr val="bg1"/>
                </a:solidFill>
              </a:rPr>
              <a:t>Oct 20-23, 2024</a:t>
            </a:r>
          </a:p>
        </p:txBody>
      </p:sp>
      <p:sp>
        <p:nvSpPr>
          <p:cNvPr id="6" name="Rectangle 5">
            <a:extLst>
              <a:ext uri="{FF2B5EF4-FFF2-40B4-BE49-F238E27FC236}">
                <a16:creationId xmlns:a16="http://schemas.microsoft.com/office/drawing/2014/main" id="{D5699D8C-C70E-FE1E-2A0F-D2D47884EE8D}"/>
              </a:ext>
            </a:extLst>
          </p:cNvPr>
          <p:cNvSpPr/>
          <p:nvPr/>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8" name="Picture 7">
            <a:extLst>
              <a:ext uri="{FF2B5EF4-FFF2-40B4-BE49-F238E27FC236}">
                <a16:creationId xmlns:a16="http://schemas.microsoft.com/office/drawing/2014/main" id="{04B6A251-F209-092A-1B86-B5EC6B691D9D}"/>
              </a:ext>
            </a:extLst>
          </p:cNvPr>
          <p:cNvPicPr>
            <a:picLocks noChangeAspect="1"/>
          </p:cNvPicPr>
          <p:nvPr/>
        </p:nvPicPr>
        <p:blipFill>
          <a:blip r:embed="rId3"/>
          <a:stretch>
            <a:fillRect/>
          </a:stretch>
        </p:blipFill>
        <p:spPr>
          <a:xfrm>
            <a:off x="6789575" y="1787275"/>
            <a:ext cx="2981763" cy="2981763"/>
          </a:xfrm>
          <a:prstGeom prst="rect">
            <a:avLst/>
          </a:prstGeom>
        </p:spPr>
      </p:pic>
    </p:spTree>
    <p:extLst>
      <p:ext uri="{BB962C8B-B14F-4D97-AF65-F5344CB8AC3E}">
        <p14:creationId xmlns:p14="http://schemas.microsoft.com/office/powerpoint/2010/main" val="397997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9" y="5808985"/>
            <a:ext cx="1371600" cy="996419"/>
          </a:xfrm>
          <a:prstGeom prst="rect">
            <a:avLst/>
          </a:prstGeom>
        </p:spPr>
      </p:pic>
      <p:pic>
        <p:nvPicPr>
          <p:cNvPr id="19" name="Picture 18" descr="Microsoft">
            <a:extLst>
              <a:ext uri="{FF2B5EF4-FFF2-40B4-BE49-F238E27FC236}">
                <a16:creationId xmlns:a16="http://schemas.microsoft.com/office/drawing/2014/main" id="{F1B0E5FC-C842-2CF5-F268-35CF4E98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873" y="5999812"/>
            <a:ext cx="1371600" cy="61476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437" y="6153905"/>
            <a:ext cx="1371600" cy="393193"/>
          </a:xfrm>
          <a:prstGeom prst="rect">
            <a:avLst/>
          </a:prstGeom>
        </p:spPr>
      </p:pic>
      <p:pic>
        <p:nvPicPr>
          <p:cNvPr id="7" name="Picture 6" descr="A blue and black logo&#10;&#10;Description automatically generated">
            <a:extLst>
              <a:ext uri="{FF2B5EF4-FFF2-40B4-BE49-F238E27FC236}">
                <a16:creationId xmlns:a16="http://schemas.microsoft.com/office/drawing/2014/main" id="{950FEF28-641C-0AD6-46C5-BF70055CD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001" y="5708124"/>
            <a:ext cx="1371600" cy="1097280"/>
          </a:xfrm>
          <a:prstGeom prst="rect">
            <a:avLst/>
          </a:prstGeom>
        </p:spPr>
      </p:pic>
      <p:pic>
        <p:nvPicPr>
          <p:cNvPr id="8" name="Picture 7" descr="MMS Logo">
            <a:extLst>
              <a:ext uri="{FF2B5EF4-FFF2-40B4-BE49-F238E27FC236}">
                <a16:creationId xmlns:a16="http://schemas.microsoft.com/office/drawing/2014/main" id="{CA226415-ED79-2842-5161-E6F5CC1F0B10}"/>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80178" y="2335049"/>
            <a:ext cx="4190271" cy="2400177"/>
          </a:xfrm>
          <a:prstGeom prst="rect">
            <a:avLst/>
          </a:prstGeom>
        </p:spPr>
      </p:pic>
      <p:pic>
        <p:nvPicPr>
          <p:cNvPr id="3" name="Picture 2" descr="A white text on a black background&#10;&#10;Description automatically generated">
            <a:extLst>
              <a:ext uri="{FF2B5EF4-FFF2-40B4-BE49-F238E27FC236}">
                <a16:creationId xmlns:a16="http://schemas.microsoft.com/office/drawing/2014/main" id="{11E01523-478A-5B07-61EB-323BCCE59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7565" y="5888535"/>
            <a:ext cx="1371600" cy="624155"/>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42667AAE-8206-2C2A-9C64-C068900EB6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2131" y="6186308"/>
            <a:ext cx="1371600" cy="241769"/>
          </a:xfrm>
          <a:prstGeom prst="rect">
            <a:avLst/>
          </a:prstGeom>
        </p:spPr>
      </p:pic>
    </p:spTree>
    <p:extLst>
      <p:ext uri="{BB962C8B-B14F-4D97-AF65-F5344CB8AC3E}">
        <p14:creationId xmlns:p14="http://schemas.microsoft.com/office/powerpoint/2010/main" val="2257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s">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p:nvPicPr>
        <p:blipFill>
          <a:blip r:embed="rId3">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7640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685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CD2AA9D5-D0D7-2443-1A04-539903013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649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03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346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218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2245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457093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saturation sat="86000"/>
                    </a14:imgEffect>
                    <a14:imgEffect>
                      <a14:brightnessContrast bright="-6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B6E3-7603-DDFE-0DD1-5B76D819A146}"/>
              </a:ext>
            </a:extLst>
          </p:cNvPr>
          <p:cNvSpPr>
            <a:spLocks noGrp="1"/>
          </p:cNvSpPr>
          <p:nvPr>
            <p:ph type="ctrTitle"/>
          </p:nvPr>
        </p:nvSpPr>
        <p:spPr/>
        <p:txBody>
          <a:bodyPr/>
          <a:lstStyle/>
          <a:p>
            <a:r>
              <a:rPr lang="en-US" dirty="0"/>
              <a:t>Managing at Scale with PowerShell</a:t>
            </a:r>
          </a:p>
        </p:txBody>
      </p:sp>
      <p:sp>
        <p:nvSpPr>
          <p:cNvPr id="3" name="Subtitle 2">
            <a:extLst>
              <a:ext uri="{FF2B5EF4-FFF2-40B4-BE49-F238E27FC236}">
                <a16:creationId xmlns:a16="http://schemas.microsoft.com/office/drawing/2014/main" id="{3B53FB29-221D-0B32-31B6-8BDE8AA4ADF9}"/>
              </a:ext>
            </a:extLst>
          </p:cNvPr>
          <p:cNvSpPr>
            <a:spLocks noGrp="1"/>
          </p:cNvSpPr>
          <p:nvPr>
            <p:ph type="subTitle" idx="1"/>
          </p:nvPr>
        </p:nvSpPr>
        <p:spPr/>
        <p:txBody>
          <a:bodyPr/>
          <a:lstStyle/>
          <a:p>
            <a:r>
              <a:rPr lang="en-US" dirty="0"/>
              <a:t>Unlocking the Power of the Pipeline</a:t>
            </a:r>
          </a:p>
        </p:txBody>
      </p:sp>
      <p:pic>
        <p:nvPicPr>
          <p:cNvPr id="5" name="Picture 4" descr="A qr code on a white background&#10;&#10;Description automatically generated">
            <a:extLst>
              <a:ext uri="{FF2B5EF4-FFF2-40B4-BE49-F238E27FC236}">
                <a16:creationId xmlns:a16="http://schemas.microsoft.com/office/drawing/2014/main" id="{BAACE08F-2EF1-B41E-83C9-9579942AD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3294661"/>
            <a:ext cx="2857500" cy="2857500"/>
          </a:xfrm>
          <a:prstGeom prst="rect">
            <a:avLst/>
          </a:prstGeom>
        </p:spPr>
      </p:pic>
    </p:spTree>
    <p:extLst>
      <p:ext uri="{BB962C8B-B14F-4D97-AF65-F5344CB8AC3E}">
        <p14:creationId xmlns:p14="http://schemas.microsoft.com/office/powerpoint/2010/main" val="17477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7ABA78-EADD-758F-E54B-8947943F4A2A}"/>
              </a:ext>
            </a:extLst>
          </p:cNvPr>
          <p:cNvSpPr>
            <a:spLocks noGrp="1"/>
          </p:cNvSpPr>
          <p:nvPr>
            <p:ph type="title"/>
          </p:nvPr>
        </p:nvSpPr>
        <p:spPr/>
        <p:txBody>
          <a:bodyPr/>
          <a:lstStyle/>
          <a:p>
            <a:r>
              <a:rPr lang="en-US" dirty="0"/>
              <a:t>PowerShell at Scale</a:t>
            </a:r>
          </a:p>
        </p:txBody>
      </p:sp>
      <p:sp>
        <p:nvSpPr>
          <p:cNvPr id="11" name="Text Placeholder 10">
            <a:extLst>
              <a:ext uri="{FF2B5EF4-FFF2-40B4-BE49-F238E27FC236}">
                <a16:creationId xmlns:a16="http://schemas.microsoft.com/office/drawing/2014/main" id="{EE7515CD-D68F-FF65-4DF0-C2F609222E05}"/>
              </a:ext>
            </a:extLst>
          </p:cNvPr>
          <p:cNvSpPr>
            <a:spLocks noGrp="1"/>
          </p:cNvSpPr>
          <p:nvPr>
            <p:ph type="body" idx="1"/>
          </p:nvPr>
        </p:nvSpPr>
        <p:spPr/>
        <p:txBody>
          <a:bodyPr/>
          <a:lstStyle/>
          <a:p>
            <a:r>
              <a:rPr lang="en-US" dirty="0">
                <a:solidFill>
                  <a:srgbClr val="92D050"/>
                </a:solidFill>
              </a:rPr>
              <a:t>https://github.com/jdhitsolutions/MMSMiami-2023</a:t>
            </a:r>
          </a:p>
        </p:txBody>
      </p:sp>
      <p:pic>
        <p:nvPicPr>
          <p:cNvPr id="3" name="Picture 2" descr="A qr code on a white background&#10;&#10;Description automatically generated">
            <a:extLst>
              <a:ext uri="{FF2B5EF4-FFF2-40B4-BE49-F238E27FC236}">
                <a16:creationId xmlns:a16="http://schemas.microsoft.com/office/drawing/2014/main" id="{30E91D5F-3046-0BCD-B2C5-E55200140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985" y="444582"/>
            <a:ext cx="2857500" cy="2857500"/>
          </a:xfrm>
          <a:prstGeom prst="rect">
            <a:avLst/>
          </a:prstGeom>
        </p:spPr>
      </p:pic>
    </p:spTree>
    <p:extLst>
      <p:ext uri="{BB962C8B-B14F-4D97-AF65-F5344CB8AC3E}">
        <p14:creationId xmlns:p14="http://schemas.microsoft.com/office/powerpoint/2010/main" val="425067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CC7478-0D26-1271-B826-ED05B2B0D194}"/>
              </a:ext>
            </a:extLst>
          </p:cNvPr>
          <p:cNvSpPr>
            <a:spLocks noGrp="1"/>
          </p:cNvSpPr>
          <p:nvPr>
            <p:ph type="title"/>
          </p:nvPr>
        </p:nvSpPr>
        <p:spPr>
          <a:xfrm>
            <a:off x="882317" y="297711"/>
            <a:ext cx="4492441" cy="1174898"/>
          </a:xfrm>
        </p:spPr>
        <p:txBody>
          <a:bodyPr anchor="t"/>
          <a:lstStyle/>
          <a:p>
            <a:r>
              <a:rPr lang="en-US" dirty="0"/>
              <a:t>Scripting at Scale </a:t>
            </a:r>
            <a:br>
              <a:rPr lang="en-US" dirty="0"/>
            </a:br>
            <a:r>
              <a:rPr lang="en-US" dirty="0"/>
              <a:t>Best Practices</a:t>
            </a:r>
          </a:p>
        </p:txBody>
      </p:sp>
      <p:pic>
        <p:nvPicPr>
          <p:cNvPr id="10" name="Picture Placeholder 9" descr="A person pointing at a sign&#10;&#10;Description automatically generated">
            <a:extLst>
              <a:ext uri="{FF2B5EF4-FFF2-40B4-BE49-F238E27FC236}">
                <a16:creationId xmlns:a16="http://schemas.microsoft.com/office/drawing/2014/main" id="{654D3020-BF7F-AFC7-C6D6-4EEEC945B2C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512798" y="802758"/>
            <a:ext cx="6172200" cy="4873625"/>
          </a:xfrm>
        </p:spPr>
      </p:pic>
      <p:sp>
        <p:nvSpPr>
          <p:cNvPr id="6" name="Text Placeholder 5">
            <a:extLst>
              <a:ext uri="{FF2B5EF4-FFF2-40B4-BE49-F238E27FC236}">
                <a16:creationId xmlns:a16="http://schemas.microsoft.com/office/drawing/2014/main" id="{BAA82E36-DD6C-2194-BDE2-DC3811572EAE}"/>
              </a:ext>
            </a:extLst>
          </p:cNvPr>
          <p:cNvSpPr>
            <a:spLocks noGrp="1"/>
          </p:cNvSpPr>
          <p:nvPr>
            <p:ph type="body" sz="half" idx="2"/>
          </p:nvPr>
        </p:nvSpPr>
        <p:spPr>
          <a:xfrm>
            <a:off x="882316" y="1706526"/>
            <a:ext cx="4492441" cy="4747436"/>
          </a:xfrm>
        </p:spPr>
        <p:txBody>
          <a:bodyPr>
            <a:noAutofit/>
          </a:bodyPr>
          <a:lstStyle/>
          <a:p>
            <a:pPr marL="285750" indent="-285750">
              <a:buFont typeface="Wingdings" panose="05000000000000000000" pitchFamily="2" charset="2"/>
              <a:buChar char="ü"/>
            </a:pPr>
            <a:r>
              <a:rPr lang="en-US" sz="2400" dirty="0"/>
              <a:t>Improve output properties</a:t>
            </a:r>
          </a:p>
          <a:p>
            <a:pPr marL="742950" lvl="1" indent="-285750">
              <a:buFont typeface="Wingdings" panose="05000000000000000000" pitchFamily="2" charset="2"/>
              <a:buChar char="ü"/>
            </a:pPr>
            <a:r>
              <a:rPr lang="en-US" sz="2000" dirty="0"/>
              <a:t>Include computer name</a:t>
            </a:r>
          </a:p>
          <a:p>
            <a:pPr marL="1200150" lvl="2" indent="-285750">
              <a:buFont typeface="Wingdings" panose="05000000000000000000" pitchFamily="2" charset="2"/>
              <a:buChar char="ü"/>
            </a:pPr>
            <a:r>
              <a:rPr lang="en-US" sz="1800" dirty="0" err="1"/>
              <a:t>ComputerName</a:t>
            </a:r>
            <a:endParaRPr lang="en-US" sz="1800" dirty="0"/>
          </a:p>
          <a:p>
            <a:pPr marL="742950" lvl="1" indent="-285750">
              <a:buFont typeface="Wingdings" panose="05000000000000000000" pitchFamily="2" charset="2"/>
              <a:buChar char="ü"/>
            </a:pPr>
            <a:r>
              <a:rPr lang="en-US" sz="2000" dirty="0"/>
              <a:t>Watch property types</a:t>
            </a:r>
          </a:p>
          <a:p>
            <a:pPr marL="742950" lvl="1" indent="-285750">
              <a:buFont typeface="Wingdings" panose="05000000000000000000" pitchFamily="2" charset="2"/>
              <a:buChar char="ü"/>
            </a:pPr>
            <a:r>
              <a:rPr lang="en-US" sz="2000" dirty="0"/>
              <a:t>Consider metadata</a:t>
            </a:r>
          </a:p>
          <a:p>
            <a:pPr marL="285750" indent="-285750">
              <a:buFont typeface="Wingdings" panose="05000000000000000000" pitchFamily="2" charset="2"/>
              <a:buChar char="ü"/>
            </a:pPr>
            <a:r>
              <a:rPr lang="en-US" sz="2400" dirty="0"/>
              <a:t>Leverage remoting</a:t>
            </a:r>
          </a:p>
          <a:p>
            <a:pPr marL="742950" lvl="1" indent="-285750">
              <a:buFont typeface="Wingdings" panose="05000000000000000000" pitchFamily="2" charset="2"/>
              <a:buChar char="ü"/>
            </a:pPr>
            <a:r>
              <a:rPr lang="en-US" sz="2000" dirty="0"/>
              <a:t>Include throttling</a:t>
            </a:r>
          </a:p>
          <a:p>
            <a:pPr marL="285750" indent="-285750">
              <a:buFont typeface="Wingdings" panose="05000000000000000000" pitchFamily="2" charset="2"/>
              <a:buChar char="ü"/>
            </a:pPr>
            <a:r>
              <a:rPr lang="en-US" sz="2400" dirty="0"/>
              <a:t>Separate output from formatting</a:t>
            </a:r>
          </a:p>
          <a:p>
            <a:pPr marL="742950" lvl="1" indent="-285750">
              <a:buFont typeface="Wingdings" panose="05000000000000000000" pitchFamily="2" charset="2"/>
              <a:buChar char="ü"/>
            </a:pPr>
            <a:r>
              <a:rPr lang="en-US" sz="2000" dirty="0"/>
              <a:t>Don’t limit yourself</a:t>
            </a:r>
          </a:p>
          <a:p>
            <a:pPr marL="742950" lvl="1" indent="-285750">
              <a:buFont typeface="Wingdings" panose="05000000000000000000" pitchFamily="2" charset="2"/>
              <a:buChar char="ü"/>
            </a:pPr>
            <a:r>
              <a:rPr lang="en-US" sz="2000" dirty="0"/>
              <a:t>Avoid having to rewrite code</a:t>
            </a:r>
          </a:p>
          <a:p>
            <a:endParaRPr lang="en-US" sz="2400" dirty="0"/>
          </a:p>
        </p:txBody>
      </p:sp>
    </p:spTree>
    <p:extLst>
      <p:ext uri="{BB962C8B-B14F-4D97-AF65-F5344CB8AC3E}">
        <p14:creationId xmlns:p14="http://schemas.microsoft.com/office/powerpoint/2010/main" val="331634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CC7478-0D26-1271-B826-ED05B2B0D194}"/>
              </a:ext>
            </a:extLst>
          </p:cNvPr>
          <p:cNvSpPr>
            <a:spLocks noGrp="1"/>
          </p:cNvSpPr>
          <p:nvPr>
            <p:ph type="title"/>
          </p:nvPr>
        </p:nvSpPr>
        <p:spPr>
          <a:xfrm>
            <a:off x="882317" y="297711"/>
            <a:ext cx="4492441" cy="1174898"/>
          </a:xfrm>
        </p:spPr>
        <p:txBody>
          <a:bodyPr anchor="t"/>
          <a:lstStyle/>
          <a:p>
            <a:r>
              <a:rPr lang="en-US" dirty="0"/>
              <a:t>Scripting at Scale </a:t>
            </a:r>
            <a:br>
              <a:rPr lang="en-US" dirty="0"/>
            </a:br>
            <a:r>
              <a:rPr lang="en-US" dirty="0"/>
              <a:t>Best Practices</a:t>
            </a:r>
          </a:p>
        </p:txBody>
      </p:sp>
      <p:sp>
        <p:nvSpPr>
          <p:cNvPr id="6" name="Text Placeholder 5">
            <a:extLst>
              <a:ext uri="{FF2B5EF4-FFF2-40B4-BE49-F238E27FC236}">
                <a16:creationId xmlns:a16="http://schemas.microsoft.com/office/drawing/2014/main" id="{BAA82E36-DD6C-2194-BDE2-DC3811572EAE}"/>
              </a:ext>
            </a:extLst>
          </p:cNvPr>
          <p:cNvSpPr>
            <a:spLocks noGrp="1"/>
          </p:cNvSpPr>
          <p:nvPr>
            <p:ph type="body" sz="half" idx="2"/>
          </p:nvPr>
        </p:nvSpPr>
        <p:spPr>
          <a:xfrm>
            <a:off x="882316" y="1823484"/>
            <a:ext cx="4492441" cy="4630478"/>
          </a:xfrm>
        </p:spPr>
        <p:txBody>
          <a:bodyPr>
            <a:noAutofit/>
          </a:bodyPr>
          <a:lstStyle/>
          <a:p>
            <a:pPr marL="285750" indent="-285750">
              <a:buFont typeface="Wingdings" panose="05000000000000000000" pitchFamily="2" charset="2"/>
              <a:buChar char="ü"/>
            </a:pPr>
            <a:r>
              <a:rPr lang="en-US" sz="2400" dirty="0"/>
              <a:t>Log when necessary</a:t>
            </a:r>
          </a:p>
          <a:p>
            <a:pPr marL="742950" lvl="1" indent="-285750">
              <a:buFont typeface="Wingdings" panose="05000000000000000000" pitchFamily="2" charset="2"/>
              <a:buChar char="ü"/>
            </a:pPr>
            <a:r>
              <a:rPr lang="en-US" sz="2000" dirty="0"/>
              <a:t>Write-Host is not a logging mechanism</a:t>
            </a:r>
          </a:p>
          <a:p>
            <a:pPr marL="742950" lvl="1" indent="-285750">
              <a:buFont typeface="Wingdings" panose="05000000000000000000" pitchFamily="2" charset="2"/>
              <a:buChar char="ü"/>
            </a:pPr>
            <a:r>
              <a:rPr lang="en-US" sz="2000" dirty="0"/>
              <a:t>Use detailed verbose output</a:t>
            </a:r>
          </a:p>
          <a:p>
            <a:pPr marL="742950" lvl="1" indent="-285750">
              <a:buFont typeface="Wingdings" panose="05000000000000000000" pitchFamily="2" charset="2"/>
              <a:buChar char="ü"/>
            </a:pPr>
            <a:r>
              <a:rPr lang="en-US" sz="2000" dirty="0"/>
              <a:t>Write to the event log</a:t>
            </a:r>
          </a:p>
          <a:p>
            <a:pPr marL="742950" lvl="1" indent="-285750">
              <a:buFont typeface="Wingdings" panose="05000000000000000000" pitchFamily="2" charset="2"/>
              <a:buChar char="ü"/>
            </a:pPr>
            <a:r>
              <a:rPr lang="en-US" sz="2000" dirty="0"/>
              <a:t>Experiment with transcripts</a:t>
            </a:r>
          </a:p>
          <a:p>
            <a:pPr marL="285750" indent="-285750">
              <a:buFont typeface="Wingdings" panose="05000000000000000000" pitchFamily="2" charset="2"/>
              <a:buChar char="ü"/>
            </a:pPr>
            <a:r>
              <a:rPr lang="en-US" sz="2400" dirty="0"/>
              <a:t>Don’t think about doing one thing at a time</a:t>
            </a:r>
          </a:p>
          <a:p>
            <a:pPr marL="742950" lvl="1" indent="-285750">
              <a:buFont typeface="Wingdings" panose="05000000000000000000" pitchFamily="2" charset="2"/>
              <a:buChar char="ü"/>
            </a:pPr>
            <a:r>
              <a:rPr lang="en-US" sz="2200" dirty="0"/>
              <a:t>If in doubt, measure</a:t>
            </a:r>
          </a:p>
          <a:p>
            <a:endParaRPr lang="en-US" sz="2400" dirty="0"/>
          </a:p>
        </p:txBody>
      </p:sp>
      <p:pic>
        <p:nvPicPr>
          <p:cNvPr id="7" name="Picture Placeholder 6" descr="A baby in a highchair with a cartoon character">
            <a:extLst>
              <a:ext uri="{FF2B5EF4-FFF2-40B4-BE49-F238E27FC236}">
                <a16:creationId xmlns:a16="http://schemas.microsoft.com/office/drawing/2014/main" id="{9EE0C0D9-65F3-9EA1-270F-1F780396001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703" r="1703"/>
          <a:stretch>
            <a:fillRect/>
          </a:stretch>
        </p:blipFill>
        <p:spPr>
          <a:xfrm>
            <a:off x="5177872" y="987425"/>
            <a:ext cx="6555156" cy="4873625"/>
          </a:xfrm>
        </p:spPr>
      </p:pic>
    </p:spTree>
    <p:extLst>
      <p:ext uri="{BB962C8B-B14F-4D97-AF65-F5344CB8AC3E}">
        <p14:creationId xmlns:p14="http://schemas.microsoft.com/office/powerpoint/2010/main" val="24130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a light in the center&#10;&#10;Description automatically generated">
            <a:extLst>
              <a:ext uri="{FF2B5EF4-FFF2-40B4-BE49-F238E27FC236}">
                <a16:creationId xmlns:a16="http://schemas.microsoft.com/office/drawing/2014/main" id="{F3F6DF90-4082-E1AC-9B61-9C0FCDED8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55785" cy="6969642"/>
          </a:xfrm>
          <a:prstGeom prst="rect">
            <a:avLst/>
          </a:prstGeom>
        </p:spPr>
      </p:pic>
    </p:spTree>
    <p:extLst>
      <p:ext uri="{BB962C8B-B14F-4D97-AF65-F5344CB8AC3E}">
        <p14:creationId xmlns:p14="http://schemas.microsoft.com/office/powerpoint/2010/main" val="3977034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31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erson holding a phone&#10;&#10;Description automatically generated">
            <a:extLst>
              <a:ext uri="{FF2B5EF4-FFF2-40B4-BE49-F238E27FC236}">
                <a16:creationId xmlns:a16="http://schemas.microsoft.com/office/drawing/2014/main" id="{C053213F-CEA9-EFBE-CC4D-6B6F2EF1D39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053" b="3053"/>
          <a:stretch>
            <a:fillRect/>
          </a:stretch>
        </p:blipFill>
        <p:spPr/>
      </p:pic>
      <p:sp>
        <p:nvSpPr>
          <p:cNvPr id="4" name="Text Placeholder 3">
            <a:extLst>
              <a:ext uri="{FF2B5EF4-FFF2-40B4-BE49-F238E27FC236}">
                <a16:creationId xmlns:a16="http://schemas.microsoft.com/office/drawing/2014/main" id="{F54D11BC-16B5-B796-05F6-A042E99EA3B1}"/>
              </a:ext>
            </a:extLst>
          </p:cNvPr>
          <p:cNvSpPr>
            <a:spLocks noGrp="1"/>
          </p:cNvSpPr>
          <p:nvPr>
            <p:ph type="body" sz="quarter" idx="12"/>
          </p:nvPr>
        </p:nvSpPr>
        <p:spPr/>
        <p:txBody>
          <a:bodyPr>
            <a:normAutofit lnSpcReduction="10000"/>
          </a:bodyPr>
          <a:lstStyle/>
          <a:p>
            <a:r>
              <a:rPr lang="en-US" dirty="0"/>
              <a:t>Jeff Hicks</a:t>
            </a:r>
          </a:p>
        </p:txBody>
      </p:sp>
      <p:sp>
        <p:nvSpPr>
          <p:cNvPr id="5" name="Text Placeholder 4">
            <a:extLst>
              <a:ext uri="{FF2B5EF4-FFF2-40B4-BE49-F238E27FC236}">
                <a16:creationId xmlns:a16="http://schemas.microsoft.com/office/drawing/2014/main" id="{841B5C3D-1EBF-3F44-2A6E-E1E051F5C224}"/>
              </a:ext>
            </a:extLst>
          </p:cNvPr>
          <p:cNvSpPr>
            <a:spLocks noGrp="1"/>
          </p:cNvSpPr>
          <p:nvPr>
            <p:ph type="body" sz="quarter" idx="13"/>
          </p:nvPr>
        </p:nvSpPr>
        <p:spPr/>
        <p:txBody>
          <a:bodyPr>
            <a:normAutofit lnSpcReduction="10000"/>
          </a:bodyPr>
          <a:lstStyle/>
          <a:p>
            <a:r>
              <a:rPr lang="en-US" dirty="0"/>
              <a:t>Jordan </a:t>
            </a:r>
            <a:r>
              <a:rPr lang="en-US" dirty="0" err="1"/>
              <a:t>Benzing</a:t>
            </a:r>
            <a:endParaRPr lang="en-US" dirty="0"/>
          </a:p>
        </p:txBody>
      </p:sp>
      <p:sp>
        <p:nvSpPr>
          <p:cNvPr id="6" name="Text Placeholder 5">
            <a:extLst>
              <a:ext uri="{FF2B5EF4-FFF2-40B4-BE49-F238E27FC236}">
                <a16:creationId xmlns:a16="http://schemas.microsoft.com/office/drawing/2014/main" id="{53DF562E-906C-FFAE-11FF-55184DE57E0D}"/>
              </a:ext>
            </a:extLst>
          </p:cNvPr>
          <p:cNvSpPr>
            <a:spLocks noGrp="1"/>
          </p:cNvSpPr>
          <p:nvPr>
            <p:ph type="body" sz="quarter" idx="14"/>
          </p:nvPr>
        </p:nvSpPr>
        <p:spPr/>
        <p:txBody>
          <a:bodyPr/>
          <a:lstStyle/>
          <a:p>
            <a:r>
              <a:rPr lang="en-US" dirty="0"/>
              <a:t>https://jdhitsolutions.github.io</a:t>
            </a:r>
          </a:p>
        </p:txBody>
      </p:sp>
      <p:sp>
        <p:nvSpPr>
          <p:cNvPr id="7" name="Text Placeholder 6">
            <a:extLst>
              <a:ext uri="{FF2B5EF4-FFF2-40B4-BE49-F238E27FC236}">
                <a16:creationId xmlns:a16="http://schemas.microsoft.com/office/drawing/2014/main" id="{D754C332-89B1-88CD-CB71-9D2E5BECAC2A}"/>
              </a:ext>
            </a:extLst>
          </p:cNvPr>
          <p:cNvSpPr>
            <a:spLocks noGrp="1"/>
          </p:cNvSpPr>
          <p:nvPr>
            <p:ph type="body" sz="quarter" idx="15"/>
          </p:nvPr>
        </p:nvSpPr>
        <p:spPr/>
        <p:txBody>
          <a:bodyPr/>
          <a:lstStyle/>
          <a:p>
            <a:r>
              <a:rPr lang="en-US" dirty="0"/>
              <a:t>https://jordantheitguy.com/</a:t>
            </a:r>
          </a:p>
        </p:txBody>
      </p:sp>
      <p:sp>
        <p:nvSpPr>
          <p:cNvPr id="8" name="Text Placeholder 7">
            <a:extLst>
              <a:ext uri="{FF2B5EF4-FFF2-40B4-BE49-F238E27FC236}">
                <a16:creationId xmlns:a16="http://schemas.microsoft.com/office/drawing/2014/main" id="{AAAF80F2-B1B6-462B-E4A6-D4698DDB3FEE}"/>
              </a:ext>
            </a:extLst>
          </p:cNvPr>
          <p:cNvSpPr>
            <a:spLocks noGrp="1"/>
          </p:cNvSpPr>
          <p:nvPr>
            <p:ph type="body" sz="quarter" idx="16"/>
          </p:nvPr>
        </p:nvSpPr>
        <p:spPr/>
        <p:txBody>
          <a:bodyPr>
            <a:normAutofit fontScale="92500"/>
          </a:bodyPr>
          <a:lstStyle/>
          <a:p>
            <a:r>
              <a:rPr lang="en-US" dirty="0"/>
              <a:t>PowerShell MVP | Author | Teacher</a:t>
            </a:r>
          </a:p>
        </p:txBody>
      </p:sp>
      <p:sp>
        <p:nvSpPr>
          <p:cNvPr id="9" name="Text Placeholder 8">
            <a:extLst>
              <a:ext uri="{FF2B5EF4-FFF2-40B4-BE49-F238E27FC236}">
                <a16:creationId xmlns:a16="http://schemas.microsoft.com/office/drawing/2014/main" id="{904AA543-E724-BD49-255B-8A9C0DBB73B1}"/>
              </a:ext>
            </a:extLst>
          </p:cNvPr>
          <p:cNvSpPr>
            <a:spLocks noGrp="1"/>
          </p:cNvSpPr>
          <p:nvPr>
            <p:ph type="body" sz="quarter" idx="17"/>
          </p:nvPr>
        </p:nvSpPr>
        <p:spPr/>
        <p:txBody>
          <a:bodyPr/>
          <a:lstStyle/>
          <a:p>
            <a:r>
              <a:rPr lang="en-US" dirty="0"/>
              <a:t>Microsoft MVP, Engineer</a:t>
            </a:r>
          </a:p>
        </p:txBody>
      </p:sp>
      <p:pic>
        <p:nvPicPr>
          <p:cNvPr id="23" name="Picture Placeholder 22" descr="A person taking a selfie with a dog&#10;&#10;Description automatically generated">
            <a:extLst>
              <a:ext uri="{FF2B5EF4-FFF2-40B4-BE49-F238E27FC236}">
                <a16:creationId xmlns:a16="http://schemas.microsoft.com/office/drawing/2014/main" id="{4F070C41-D387-28D0-94DE-C7F8CD70721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061" r="10061"/>
          <a:stretch>
            <a:fillRect/>
          </a:stretch>
        </p:blipFill>
        <p:spPr/>
      </p:pic>
      <p:sp>
        <p:nvSpPr>
          <p:cNvPr id="2" name="TextBox 1">
            <a:extLst>
              <a:ext uri="{FF2B5EF4-FFF2-40B4-BE49-F238E27FC236}">
                <a16:creationId xmlns:a16="http://schemas.microsoft.com/office/drawing/2014/main" id="{C1E381C0-6699-73D4-14A8-14471DA7B08E}"/>
              </a:ext>
            </a:extLst>
          </p:cNvPr>
          <p:cNvSpPr txBox="1"/>
          <p:nvPr/>
        </p:nvSpPr>
        <p:spPr>
          <a:xfrm>
            <a:off x="2690038" y="5760720"/>
            <a:ext cx="5973726" cy="461665"/>
          </a:xfrm>
          <a:prstGeom prst="rect">
            <a:avLst/>
          </a:prstGeom>
          <a:noFill/>
        </p:spPr>
        <p:txBody>
          <a:bodyPr wrap="square" rtlCol="0">
            <a:spAutoFit/>
          </a:bodyPr>
          <a:lstStyle/>
          <a:p>
            <a:pPr algn="ctr"/>
            <a:r>
              <a:rPr lang="en-US" sz="2400" dirty="0">
                <a:solidFill>
                  <a:srgbClr val="FFFF00"/>
                </a:solidFill>
              </a:rPr>
              <a:t>Cabana session Wednesday 8:00-10:00AM</a:t>
            </a:r>
            <a:endParaRPr lang="en-US" sz="2000" dirty="0">
              <a:solidFill>
                <a:srgbClr val="FFFF00"/>
              </a:solidFill>
            </a:endParaRPr>
          </a:p>
        </p:txBody>
      </p:sp>
    </p:spTree>
    <p:extLst>
      <p:ext uri="{BB962C8B-B14F-4D97-AF65-F5344CB8AC3E}">
        <p14:creationId xmlns:p14="http://schemas.microsoft.com/office/powerpoint/2010/main" val="388532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874B908-F8B4-2429-81D2-59F2A0E0E2F7}"/>
              </a:ext>
            </a:extLst>
          </p:cNvPr>
          <p:cNvSpPr>
            <a:spLocks noGrp="1"/>
          </p:cNvSpPr>
          <p:nvPr>
            <p:ph type="title"/>
          </p:nvPr>
        </p:nvSpPr>
        <p:spPr>
          <a:xfrm>
            <a:off x="839788" y="457200"/>
            <a:ext cx="3932237" cy="802758"/>
          </a:xfrm>
        </p:spPr>
        <p:txBody>
          <a:bodyPr anchor="t"/>
          <a:lstStyle/>
          <a:p>
            <a:r>
              <a:rPr lang="en-US" dirty="0"/>
              <a:t>Sequential vs Scale</a:t>
            </a:r>
          </a:p>
        </p:txBody>
      </p:sp>
      <p:pic>
        <p:nvPicPr>
          <p:cNvPr id="17" name="Picture Placeholder 16" descr="Connecting lines and dots illustration">
            <a:extLst>
              <a:ext uri="{FF2B5EF4-FFF2-40B4-BE49-F238E27FC236}">
                <a16:creationId xmlns:a16="http://schemas.microsoft.com/office/drawing/2014/main" id="{84F48645-4330-852D-745C-062F8C2C8DD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07" r="12007"/>
          <a:stretch>
            <a:fillRect/>
          </a:stretch>
        </p:blipFill>
        <p:spPr>
          <a:xfrm>
            <a:off x="5730765" y="498327"/>
            <a:ext cx="6172200" cy="4873625"/>
          </a:xfrm>
        </p:spPr>
      </p:pic>
      <p:sp>
        <p:nvSpPr>
          <p:cNvPr id="15" name="Text Placeholder 14">
            <a:extLst>
              <a:ext uri="{FF2B5EF4-FFF2-40B4-BE49-F238E27FC236}">
                <a16:creationId xmlns:a16="http://schemas.microsoft.com/office/drawing/2014/main" id="{004ADAFA-DAB2-68C0-3F16-E8A020EE291F}"/>
              </a:ext>
            </a:extLst>
          </p:cNvPr>
          <p:cNvSpPr>
            <a:spLocks noGrp="1"/>
          </p:cNvSpPr>
          <p:nvPr>
            <p:ph type="body" sz="half" idx="2"/>
          </p:nvPr>
        </p:nvSpPr>
        <p:spPr>
          <a:xfrm>
            <a:off x="839788" y="1329070"/>
            <a:ext cx="4471175" cy="3811588"/>
          </a:xfrm>
        </p:spPr>
        <p:txBody>
          <a:bodyPr>
            <a:noAutofit/>
          </a:bodyPr>
          <a:lstStyle/>
          <a:p>
            <a:pPr marL="285750" indent="-285750">
              <a:buFont typeface="Arial" panose="020B0604020202020204" pitchFamily="34" charset="0"/>
              <a:buChar char="•"/>
            </a:pPr>
            <a:r>
              <a:rPr lang="en-US" sz="2400" dirty="0"/>
              <a:t>GUIs don’t scale</a:t>
            </a:r>
          </a:p>
          <a:p>
            <a:pPr marL="285750" indent="-285750">
              <a:buFont typeface="Arial" panose="020B0604020202020204" pitchFamily="34" charset="0"/>
              <a:buChar char="•"/>
            </a:pPr>
            <a:r>
              <a:rPr lang="en-US" sz="2400" dirty="0"/>
              <a:t>RDP management doesn’t scale</a:t>
            </a:r>
          </a:p>
          <a:p>
            <a:pPr marL="285750" indent="-285750">
              <a:buFont typeface="Arial" panose="020B0604020202020204" pitchFamily="34" charset="0"/>
              <a:buChar char="•"/>
            </a:pPr>
            <a:r>
              <a:rPr lang="en-US" sz="2400" dirty="0"/>
              <a:t>Legacy remoting doesn’t scale</a:t>
            </a:r>
          </a:p>
          <a:p>
            <a:pPr marL="285750" indent="-285750">
              <a:buFont typeface="Arial" panose="020B0604020202020204" pitchFamily="34" charset="0"/>
              <a:buChar char="•"/>
            </a:pPr>
            <a:r>
              <a:rPr lang="en-US" sz="2400" dirty="0"/>
              <a:t>Management via PowerShell has the </a:t>
            </a:r>
            <a:r>
              <a:rPr lang="en-US" sz="2400" i="1" dirty="0"/>
              <a:t>potential</a:t>
            </a:r>
            <a:r>
              <a:rPr lang="en-US" sz="2400" dirty="0"/>
              <a:t> to scale</a:t>
            </a:r>
          </a:p>
          <a:p>
            <a:pPr marL="285750" indent="-285750">
              <a:buFont typeface="Arial" panose="020B0604020202020204" pitchFamily="34" charset="0"/>
              <a:buChar char="•"/>
            </a:pPr>
            <a:r>
              <a:rPr lang="en-US" sz="2400" dirty="0"/>
              <a:t>Do it for 1, 10, or 1000.</a:t>
            </a:r>
          </a:p>
          <a:p>
            <a:pPr marL="285750" indent="-285750">
              <a:buFont typeface="Arial" panose="020B0604020202020204" pitchFamily="34" charset="0"/>
              <a:buChar char="•"/>
            </a:pPr>
            <a:r>
              <a:rPr lang="en-US" sz="2400" dirty="0"/>
              <a:t>PowerShell isn’t always the answer</a:t>
            </a:r>
          </a:p>
        </p:txBody>
      </p:sp>
    </p:spTree>
    <p:extLst>
      <p:ext uri="{BB962C8B-B14F-4D97-AF65-F5344CB8AC3E}">
        <p14:creationId xmlns:p14="http://schemas.microsoft.com/office/powerpoint/2010/main" val="37109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D4AF56-06E6-F35E-1462-0DEF4A81272B}"/>
              </a:ext>
            </a:extLst>
          </p:cNvPr>
          <p:cNvSpPr>
            <a:spLocks noGrp="1"/>
          </p:cNvSpPr>
          <p:nvPr>
            <p:ph type="title"/>
          </p:nvPr>
        </p:nvSpPr>
        <p:spPr/>
        <p:txBody>
          <a:bodyPr/>
          <a:lstStyle/>
          <a:p>
            <a:r>
              <a:rPr lang="en-US" dirty="0"/>
              <a:t>Where is Your Code?</a:t>
            </a:r>
          </a:p>
        </p:txBody>
      </p:sp>
      <p:sp>
        <p:nvSpPr>
          <p:cNvPr id="6" name="Content Placeholder 5">
            <a:extLst>
              <a:ext uri="{FF2B5EF4-FFF2-40B4-BE49-F238E27FC236}">
                <a16:creationId xmlns:a16="http://schemas.microsoft.com/office/drawing/2014/main" id="{C29DDF77-8113-8B84-660B-8C33BAC86389}"/>
              </a:ext>
            </a:extLst>
          </p:cNvPr>
          <p:cNvSpPr>
            <a:spLocks noGrp="1"/>
          </p:cNvSpPr>
          <p:nvPr>
            <p:ph idx="1"/>
          </p:nvPr>
        </p:nvSpPr>
        <p:spPr/>
        <p:txBody>
          <a:bodyPr/>
          <a:lstStyle/>
          <a:p>
            <a:r>
              <a:rPr lang="en-US" dirty="0"/>
              <a:t>What command is running?</a:t>
            </a:r>
          </a:p>
          <a:p>
            <a:r>
              <a:rPr lang="en-US" dirty="0"/>
              <a:t>Where is it running?</a:t>
            </a:r>
          </a:p>
          <a:p>
            <a:pPr lvl="1"/>
            <a:r>
              <a:rPr lang="en-US" dirty="0"/>
              <a:t>Locally?</a:t>
            </a:r>
          </a:p>
          <a:p>
            <a:pPr lvl="1"/>
            <a:r>
              <a:rPr lang="en-US" dirty="0"/>
              <a:t>Remotely?</a:t>
            </a:r>
          </a:p>
          <a:p>
            <a:pPr lvl="1"/>
            <a:r>
              <a:rPr lang="en-US" dirty="0"/>
              <a:t>Hybrid?</a:t>
            </a:r>
          </a:p>
          <a:p>
            <a:pPr lvl="1"/>
            <a:r>
              <a:rPr lang="en-US" dirty="0"/>
              <a:t>Application/Platform?</a:t>
            </a:r>
          </a:p>
          <a:p>
            <a:r>
              <a:rPr lang="en-US" dirty="0"/>
              <a:t>Where is the output?</a:t>
            </a:r>
          </a:p>
          <a:p>
            <a:r>
              <a:rPr lang="en-US" dirty="0"/>
              <a:t>What are you doing with the output?</a:t>
            </a:r>
          </a:p>
          <a:p>
            <a:pPr lvl="1"/>
            <a:r>
              <a:rPr lang="en-US" dirty="0"/>
              <a:t>Immediate use in the pipeline?</a:t>
            </a:r>
          </a:p>
          <a:p>
            <a:pPr lvl="1"/>
            <a:r>
              <a:rPr lang="en-US" dirty="0"/>
              <a:t>Where will it be consumed?</a:t>
            </a:r>
          </a:p>
        </p:txBody>
      </p:sp>
    </p:spTree>
    <p:extLst>
      <p:ext uri="{BB962C8B-B14F-4D97-AF65-F5344CB8AC3E}">
        <p14:creationId xmlns:p14="http://schemas.microsoft.com/office/powerpoint/2010/main" val="114941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026-AE22-B81C-12AE-9F984ED4966D}"/>
              </a:ext>
            </a:extLst>
          </p:cNvPr>
          <p:cNvSpPr>
            <a:spLocks noGrp="1"/>
          </p:cNvSpPr>
          <p:nvPr>
            <p:ph type="title"/>
          </p:nvPr>
        </p:nvSpPr>
        <p:spPr/>
        <p:txBody>
          <a:bodyPr/>
          <a:lstStyle/>
          <a:p>
            <a:r>
              <a:rPr lang="en-US" dirty="0"/>
              <a:t>Filtering is Critical</a:t>
            </a:r>
          </a:p>
        </p:txBody>
      </p:sp>
      <p:sp>
        <p:nvSpPr>
          <p:cNvPr id="3" name="Content Placeholder 2">
            <a:extLst>
              <a:ext uri="{FF2B5EF4-FFF2-40B4-BE49-F238E27FC236}">
                <a16:creationId xmlns:a16="http://schemas.microsoft.com/office/drawing/2014/main" id="{54458189-3CD5-EC28-CDC4-F7630EE92E08}"/>
              </a:ext>
            </a:extLst>
          </p:cNvPr>
          <p:cNvSpPr>
            <a:spLocks noGrp="1"/>
          </p:cNvSpPr>
          <p:nvPr>
            <p:ph idx="1"/>
          </p:nvPr>
        </p:nvSpPr>
        <p:spPr/>
        <p:txBody>
          <a:bodyPr/>
          <a:lstStyle/>
          <a:p>
            <a:r>
              <a:rPr lang="en-US" dirty="0"/>
              <a:t>Early filtering</a:t>
            </a:r>
          </a:p>
          <a:p>
            <a:pPr lvl="1"/>
            <a:r>
              <a:rPr lang="en-US" dirty="0"/>
              <a:t>Look for filtering parameters</a:t>
            </a:r>
          </a:p>
          <a:p>
            <a:pPr lvl="2"/>
            <a:r>
              <a:rPr lang="en-US" dirty="0"/>
              <a:t>-Filter</a:t>
            </a:r>
          </a:p>
          <a:p>
            <a:pPr lvl="2"/>
            <a:r>
              <a:rPr lang="en-US" dirty="0"/>
              <a:t>-Name</a:t>
            </a:r>
          </a:p>
          <a:p>
            <a:pPr lvl="2"/>
            <a:r>
              <a:rPr lang="en-US" dirty="0"/>
              <a:t>-ID</a:t>
            </a:r>
          </a:p>
          <a:p>
            <a:pPr lvl="1"/>
            <a:r>
              <a:rPr lang="en-US" dirty="0"/>
              <a:t>Make this a habit</a:t>
            </a:r>
          </a:p>
          <a:p>
            <a:r>
              <a:rPr lang="en-US" dirty="0"/>
              <a:t>Late filtering</a:t>
            </a:r>
          </a:p>
          <a:p>
            <a:pPr lvl="1"/>
            <a:r>
              <a:rPr lang="en-US" dirty="0"/>
              <a:t>Where-Object</a:t>
            </a:r>
          </a:p>
          <a:p>
            <a:pPr lvl="1"/>
            <a:r>
              <a:rPr lang="en-US" dirty="0"/>
              <a:t>Sometimes you have no other options</a:t>
            </a:r>
          </a:p>
          <a:p>
            <a:pPr lvl="1"/>
            <a:r>
              <a:rPr lang="en-US" dirty="0"/>
              <a:t>Or you are filtering the aggregate</a:t>
            </a:r>
          </a:p>
        </p:txBody>
      </p:sp>
    </p:spTree>
    <p:extLst>
      <p:ext uri="{BB962C8B-B14F-4D97-AF65-F5344CB8AC3E}">
        <p14:creationId xmlns:p14="http://schemas.microsoft.com/office/powerpoint/2010/main" val="592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656F-77F7-D381-87B5-A9189622183F}"/>
              </a:ext>
            </a:extLst>
          </p:cNvPr>
          <p:cNvSpPr>
            <a:spLocks noGrp="1"/>
          </p:cNvSpPr>
          <p:nvPr>
            <p:ph type="title"/>
          </p:nvPr>
        </p:nvSpPr>
        <p:spPr/>
        <p:txBody>
          <a:bodyPr/>
          <a:lstStyle/>
          <a:p>
            <a:r>
              <a:rPr lang="en-US" dirty="0"/>
              <a:t>Scripting at Scale Techniques</a:t>
            </a:r>
          </a:p>
        </p:txBody>
      </p:sp>
      <p:sp>
        <p:nvSpPr>
          <p:cNvPr id="3" name="Content Placeholder 2">
            <a:extLst>
              <a:ext uri="{FF2B5EF4-FFF2-40B4-BE49-F238E27FC236}">
                <a16:creationId xmlns:a16="http://schemas.microsoft.com/office/drawing/2014/main" id="{1AC9AE58-967E-0F2E-389C-FE88CFF3048F}"/>
              </a:ext>
            </a:extLst>
          </p:cNvPr>
          <p:cNvSpPr>
            <a:spLocks noGrp="1"/>
          </p:cNvSpPr>
          <p:nvPr>
            <p:ph idx="1"/>
          </p:nvPr>
        </p:nvSpPr>
        <p:spPr/>
        <p:txBody>
          <a:bodyPr>
            <a:normAutofit/>
          </a:bodyPr>
          <a:lstStyle/>
          <a:p>
            <a:r>
              <a:rPr lang="en-US" dirty="0"/>
              <a:t>Variables</a:t>
            </a:r>
          </a:p>
          <a:p>
            <a:pPr lvl="1"/>
            <a:r>
              <a:rPr lang="en-US" dirty="0"/>
              <a:t>Don’t re-run commands</a:t>
            </a:r>
          </a:p>
          <a:p>
            <a:pPr lvl="1"/>
            <a:r>
              <a:rPr lang="en-US" dirty="0"/>
              <a:t>$users = Get-</a:t>
            </a:r>
            <a:r>
              <a:rPr lang="en-US" dirty="0" err="1"/>
              <a:t>ADUser</a:t>
            </a:r>
            <a:r>
              <a:rPr lang="en-US" dirty="0"/>
              <a:t> –Filter *</a:t>
            </a:r>
          </a:p>
          <a:p>
            <a:pPr lvl="1"/>
            <a:r>
              <a:rPr lang="en-US" dirty="0"/>
              <a:t>Make your variable names </a:t>
            </a:r>
            <a:r>
              <a:rPr lang="en-US" dirty="0" err="1"/>
              <a:t>meaninful</a:t>
            </a:r>
            <a:endParaRPr lang="en-US" dirty="0"/>
          </a:p>
          <a:p>
            <a:pPr lvl="1"/>
            <a:r>
              <a:rPr lang="en-US" dirty="0"/>
              <a:t>Help </a:t>
            </a:r>
            <a:r>
              <a:rPr lang="en-US" dirty="0" err="1"/>
              <a:t>About_Variables</a:t>
            </a:r>
            <a:endParaRPr lang="en-US" dirty="0"/>
          </a:p>
          <a:p>
            <a:r>
              <a:rPr lang="en-US" dirty="0"/>
              <a:t>Arrays</a:t>
            </a:r>
          </a:p>
          <a:p>
            <a:pPr lvl="1"/>
            <a:r>
              <a:rPr lang="en-US" dirty="0"/>
              <a:t>Saved cmdlet output is almost always an array</a:t>
            </a:r>
          </a:p>
          <a:p>
            <a:pPr lvl="1"/>
            <a:r>
              <a:rPr lang="en-US" dirty="0"/>
              <a:t>Help </a:t>
            </a:r>
            <a:r>
              <a:rPr lang="en-US" dirty="0" err="1"/>
              <a:t>About_Arrays</a:t>
            </a:r>
            <a:endParaRPr lang="en-US" dirty="0"/>
          </a:p>
        </p:txBody>
      </p:sp>
    </p:spTree>
    <p:extLst>
      <p:ext uri="{BB962C8B-B14F-4D97-AF65-F5344CB8AC3E}">
        <p14:creationId xmlns:p14="http://schemas.microsoft.com/office/powerpoint/2010/main" val="20516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656F-77F7-D381-87B5-A9189622183F}"/>
              </a:ext>
            </a:extLst>
          </p:cNvPr>
          <p:cNvSpPr>
            <a:spLocks noGrp="1"/>
          </p:cNvSpPr>
          <p:nvPr>
            <p:ph type="title"/>
          </p:nvPr>
        </p:nvSpPr>
        <p:spPr/>
        <p:txBody>
          <a:bodyPr/>
          <a:lstStyle/>
          <a:p>
            <a:r>
              <a:rPr lang="en-US" dirty="0"/>
              <a:t>Scripting at Scale Techniques</a:t>
            </a:r>
          </a:p>
        </p:txBody>
      </p:sp>
      <p:sp>
        <p:nvSpPr>
          <p:cNvPr id="3" name="Content Placeholder 2">
            <a:extLst>
              <a:ext uri="{FF2B5EF4-FFF2-40B4-BE49-F238E27FC236}">
                <a16:creationId xmlns:a16="http://schemas.microsoft.com/office/drawing/2014/main" id="{1AC9AE58-967E-0F2E-389C-FE88CFF3048F}"/>
              </a:ext>
            </a:extLst>
          </p:cNvPr>
          <p:cNvSpPr>
            <a:spLocks noGrp="1"/>
          </p:cNvSpPr>
          <p:nvPr>
            <p:ph idx="1"/>
          </p:nvPr>
        </p:nvSpPr>
        <p:spPr/>
        <p:txBody>
          <a:bodyPr>
            <a:normAutofit lnSpcReduction="10000"/>
          </a:bodyPr>
          <a:lstStyle/>
          <a:p>
            <a:r>
              <a:rPr lang="en-US" dirty="0"/>
              <a:t>Generic collections</a:t>
            </a:r>
          </a:p>
          <a:p>
            <a:pPr lvl="1"/>
            <a:r>
              <a:rPr lang="en-US" dirty="0"/>
              <a:t>More efficient than arrays</a:t>
            </a:r>
          </a:p>
          <a:p>
            <a:pPr lvl="1"/>
            <a:r>
              <a:rPr lang="en-US" dirty="0"/>
              <a:t>Better search options</a:t>
            </a:r>
          </a:p>
          <a:p>
            <a:pPr lvl="1"/>
            <a:r>
              <a:rPr lang="en-US" dirty="0">
                <a:solidFill>
                  <a:srgbClr val="FF0000"/>
                </a:solidFill>
              </a:rPr>
              <a:t>.NET scripting</a:t>
            </a:r>
          </a:p>
          <a:p>
            <a:r>
              <a:rPr lang="en-US" dirty="0" err="1"/>
              <a:t>OutVariable</a:t>
            </a:r>
            <a:endParaRPr lang="en-US" dirty="0"/>
          </a:p>
          <a:p>
            <a:pPr lvl="1"/>
            <a:r>
              <a:rPr lang="en-US" dirty="0"/>
              <a:t>Store output for later use</a:t>
            </a:r>
          </a:p>
          <a:p>
            <a:pPr lvl="1"/>
            <a:r>
              <a:rPr lang="en-US" dirty="0" err="1"/>
              <a:t>CommonParameter</a:t>
            </a:r>
            <a:endParaRPr lang="en-US" dirty="0"/>
          </a:p>
          <a:p>
            <a:r>
              <a:rPr lang="en-US" dirty="0" err="1"/>
              <a:t>PipelineVariable</a:t>
            </a:r>
            <a:endParaRPr lang="en-US" dirty="0"/>
          </a:p>
          <a:p>
            <a:pPr lvl="1"/>
            <a:r>
              <a:rPr lang="en-US" dirty="0" err="1"/>
              <a:t>CommonParameter</a:t>
            </a:r>
            <a:endParaRPr lang="en-US" dirty="0"/>
          </a:p>
          <a:p>
            <a:pPr lvl="1"/>
            <a:r>
              <a:rPr lang="en-US" dirty="0"/>
              <a:t>Store output for a later command in the </a:t>
            </a:r>
            <a:r>
              <a:rPr lang="en-US" b="1" i="1" dirty="0">
                <a:solidFill>
                  <a:srgbClr val="FFFF00"/>
                </a:solidFill>
              </a:rPr>
              <a:t>same</a:t>
            </a:r>
            <a:r>
              <a:rPr lang="en-US" dirty="0"/>
              <a:t> pipeline expression</a:t>
            </a:r>
          </a:p>
          <a:p>
            <a:pPr lvl="1"/>
            <a:r>
              <a:rPr lang="en-US" dirty="0"/>
              <a:t>Typically requires </a:t>
            </a:r>
            <a:r>
              <a:rPr lang="en-US" dirty="0" err="1"/>
              <a:t>ForEach</a:t>
            </a:r>
            <a:r>
              <a:rPr lang="en-US" dirty="0"/>
              <a:t>-Object</a:t>
            </a:r>
          </a:p>
          <a:p>
            <a:pPr lvl="1"/>
            <a:r>
              <a:rPr lang="en-US" dirty="0"/>
              <a:t>Help </a:t>
            </a:r>
            <a:r>
              <a:rPr lang="en-US" dirty="0" err="1"/>
              <a:t>About_CommonParameters</a:t>
            </a:r>
            <a:endParaRPr lang="en-US" dirty="0"/>
          </a:p>
        </p:txBody>
      </p:sp>
    </p:spTree>
    <p:extLst>
      <p:ext uri="{BB962C8B-B14F-4D97-AF65-F5344CB8AC3E}">
        <p14:creationId xmlns:p14="http://schemas.microsoft.com/office/powerpoint/2010/main" val="48096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69A-E93F-23A5-0232-99714F0937BA}"/>
              </a:ext>
            </a:extLst>
          </p:cNvPr>
          <p:cNvSpPr>
            <a:spLocks noGrp="1"/>
          </p:cNvSpPr>
          <p:nvPr>
            <p:ph type="title"/>
          </p:nvPr>
        </p:nvSpPr>
        <p:spPr/>
        <p:txBody>
          <a:bodyPr/>
          <a:lstStyle/>
          <a:p>
            <a:r>
              <a:rPr lang="en-US" dirty="0"/>
              <a:t>Leveraging PowerShell Remoting</a:t>
            </a:r>
          </a:p>
        </p:txBody>
      </p:sp>
      <p:sp>
        <p:nvSpPr>
          <p:cNvPr id="3" name="Content Placeholder 2">
            <a:extLst>
              <a:ext uri="{FF2B5EF4-FFF2-40B4-BE49-F238E27FC236}">
                <a16:creationId xmlns:a16="http://schemas.microsoft.com/office/drawing/2014/main" id="{0D000CA5-01B2-E417-0A70-359ED9FDE324}"/>
              </a:ext>
            </a:extLst>
          </p:cNvPr>
          <p:cNvSpPr>
            <a:spLocks noGrp="1"/>
          </p:cNvSpPr>
          <p:nvPr>
            <p:ph idx="1"/>
          </p:nvPr>
        </p:nvSpPr>
        <p:spPr/>
        <p:txBody>
          <a:bodyPr>
            <a:normAutofit fontScale="92500" lnSpcReduction="10000"/>
          </a:bodyPr>
          <a:lstStyle/>
          <a:p>
            <a:r>
              <a:rPr lang="en-US" dirty="0" err="1"/>
              <a:t>PSSessions</a:t>
            </a:r>
            <a:endParaRPr lang="en-US" dirty="0"/>
          </a:p>
          <a:p>
            <a:pPr lvl="1"/>
            <a:r>
              <a:rPr lang="en-US" dirty="0"/>
              <a:t>Supports alternate credentials</a:t>
            </a:r>
          </a:p>
          <a:p>
            <a:pPr lvl="1"/>
            <a:r>
              <a:rPr lang="en-US" dirty="0"/>
              <a:t>Re-usable</a:t>
            </a:r>
          </a:p>
          <a:p>
            <a:r>
              <a:rPr lang="en-US" dirty="0" err="1"/>
              <a:t>CimSessions</a:t>
            </a:r>
            <a:endParaRPr lang="en-US" dirty="0"/>
          </a:p>
          <a:p>
            <a:pPr lvl="1"/>
            <a:r>
              <a:rPr lang="en-US" dirty="0"/>
              <a:t>Firewall-friendly access to WMI/CIM</a:t>
            </a:r>
          </a:p>
          <a:p>
            <a:pPr lvl="1"/>
            <a:r>
              <a:rPr lang="en-US" dirty="0"/>
              <a:t>Supports alternate credentials</a:t>
            </a:r>
          </a:p>
          <a:p>
            <a:r>
              <a:rPr lang="en-US" dirty="0"/>
              <a:t>Remoting Challenges</a:t>
            </a:r>
          </a:p>
          <a:p>
            <a:pPr lvl="1"/>
            <a:r>
              <a:rPr lang="en-US" dirty="0"/>
              <a:t>Credentials</a:t>
            </a:r>
          </a:p>
          <a:p>
            <a:pPr lvl="1"/>
            <a:r>
              <a:rPr lang="en-US" dirty="0"/>
              <a:t>2</a:t>
            </a:r>
            <a:r>
              <a:rPr lang="en-US" baseline="30000" dirty="0"/>
              <a:t>nd</a:t>
            </a:r>
            <a:r>
              <a:rPr lang="en-US" dirty="0"/>
              <a:t> Hop</a:t>
            </a:r>
          </a:p>
          <a:p>
            <a:pPr lvl="1"/>
            <a:r>
              <a:rPr lang="en-US" dirty="0"/>
              <a:t>Error Handling</a:t>
            </a:r>
          </a:p>
          <a:p>
            <a:r>
              <a:rPr lang="en-US" dirty="0"/>
              <a:t>Configure remoting with SSH in PowerShell 7</a:t>
            </a:r>
          </a:p>
          <a:p>
            <a:pPr lvl="1"/>
            <a:r>
              <a:rPr lang="en-US" dirty="0"/>
              <a:t>SSH is the future</a:t>
            </a:r>
          </a:p>
        </p:txBody>
      </p:sp>
    </p:spTree>
    <p:extLst>
      <p:ext uri="{BB962C8B-B14F-4D97-AF65-F5344CB8AC3E}">
        <p14:creationId xmlns:p14="http://schemas.microsoft.com/office/powerpoint/2010/main" val="378634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80BB-A0D4-57EA-8B21-C131216B1E2C}"/>
              </a:ext>
            </a:extLst>
          </p:cNvPr>
          <p:cNvSpPr>
            <a:spLocks noGrp="1"/>
          </p:cNvSpPr>
          <p:nvPr>
            <p:ph type="title"/>
          </p:nvPr>
        </p:nvSpPr>
        <p:spPr/>
        <p:txBody>
          <a:bodyPr/>
          <a:lstStyle/>
          <a:p>
            <a:r>
              <a:rPr lang="en-US" dirty="0"/>
              <a:t>Parallel Processing</a:t>
            </a:r>
          </a:p>
        </p:txBody>
      </p:sp>
      <p:sp>
        <p:nvSpPr>
          <p:cNvPr id="3" name="Content Placeholder 2">
            <a:extLst>
              <a:ext uri="{FF2B5EF4-FFF2-40B4-BE49-F238E27FC236}">
                <a16:creationId xmlns:a16="http://schemas.microsoft.com/office/drawing/2014/main" id="{DD682BBE-7CAE-55B3-E1C8-15887C6ADFE3}"/>
              </a:ext>
            </a:extLst>
          </p:cNvPr>
          <p:cNvSpPr>
            <a:spLocks noGrp="1"/>
          </p:cNvSpPr>
          <p:nvPr>
            <p:ph idx="1"/>
          </p:nvPr>
        </p:nvSpPr>
        <p:spPr/>
        <p:txBody>
          <a:bodyPr/>
          <a:lstStyle/>
          <a:p>
            <a:r>
              <a:rPr lang="en-US" dirty="0"/>
              <a:t>Remoting with Invoke-Command</a:t>
            </a:r>
          </a:p>
          <a:p>
            <a:r>
              <a:rPr lang="en-US" dirty="0"/>
              <a:t>Leveraging background jobs</a:t>
            </a:r>
          </a:p>
          <a:p>
            <a:r>
              <a:rPr lang="en-US" dirty="0"/>
              <a:t>Leveraging thread jobs</a:t>
            </a:r>
          </a:p>
          <a:p>
            <a:pPr lvl="1"/>
            <a:r>
              <a:rPr lang="en-US" dirty="0"/>
              <a:t>Install-Module </a:t>
            </a:r>
            <a:r>
              <a:rPr lang="en-US" dirty="0" err="1"/>
              <a:t>Threadjob</a:t>
            </a:r>
            <a:endParaRPr lang="en-US" dirty="0"/>
          </a:p>
          <a:p>
            <a:r>
              <a:rPr lang="en-US" dirty="0" err="1"/>
              <a:t>ForEach</a:t>
            </a:r>
            <a:r>
              <a:rPr lang="en-US" dirty="0"/>
              <a:t>-Object –parallel (PowerShell 7)</a:t>
            </a:r>
          </a:p>
          <a:p>
            <a:r>
              <a:rPr lang="en-US" dirty="0"/>
              <a:t>Roll your own </a:t>
            </a:r>
            <a:r>
              <a:rPr lang="en-US" dirty="0" err="1"/>
              <a:t>runspace</a:t>
            </a:r>
            <a:endParaRPr lang="en-US" dirty="0"/>
          </a:p>
          <a:p>
            <a:pPr lvl="1"/>
            <a:r>
              <a:rPr lang="en-US" dirty="0"/>
              <a:t>Out of scope today</a:t>
            </a:r>
          </a:p>
        </p:txBody>
      </p:sp>
    </p:spTree>
    <p:extLst>
      <p:ext uri="{BB962C8B-B14F-4D97-AF65-F5344CB8AC3E}">
        <p14:creationId xmlns:p14="http://schemas.microsoft.com/office/powerpoint/2010/main" val="420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MS">
      <a:dk1>
        <a:sysClr val="windowText" lastClr="000000"/>
      </a:dk1>
      <a:lt1>
        <a:sysClr val="window" lastClr="FFFFFF"/>
      </a:lt1>
      <a:dk2>
        <a:srgbClr val="394385"/>
      </a:dk2>
      <a:lt2>
        <a:srgbClr val="E7E6E6"/>
      </a:lt2>
      <a:accent1>
        <a:srgbClr val="FF0000"/>
      </a:accent1>
      <a:accent2>
        <a:srgbClr val="036485"/>
      </a:accent2>
      <a:accent3>
        <a:srgbClr val="070385"/>
      </a:accent3>
      <a:accent4>
        <a:srgbClr val="710385"/>
      </a:accent4>
      <a:accent5>
        <a:srgbClr val="850310"/>
      </a:accent5>
      <a:accent6>
        <a:srgbClr val="69800A"/>
      </a:accent6>
      <a:hlink>
        <a:srgbClr val="A38637"/>
      </a:hlink>
      <a:folHlink>
        <a:srgbClr val="A3863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2023Miami.potx" id="{DE406E97-96DA-4552-9E93-64A06A20F105}" vid="{1FDD5254-900C-4E72-9B24-9D745AD36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MMS2023Miami</Template>
  <TotalTime>393</TotalTime>
  <Words>536</Words>
  <Application>Microsoft Office PowerPoint</Application>
  <PresentationFormat>Widescreen</PresentationFormat>
  <Paragraphs>107</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Consolas</vt:lpstr>
      <vt:lpstr>Wingdings</vt:lpstr>
      <vt:lpstr>Office Theme</vt:lpstr>
      <vt:lpstr>Managing at Scale with PowerShell</vt:lpstr>
      <vt:lpstr>PowerPoint Presentation</vt:lpstr>
      <vt:lpstr>Sequential vs Scale</vt:lpstr>
      <vt:lpstr>Where is Your Code?</vt:lpstr>
      <vt:lpstr>Filtering is Critical</vt:lpstr>
      <vt:lpstr>Scripting at Scale Techniques</vt:lpstr>
      <vt:lpstr>Scripting at Scale Techniques</vt:lpstr>
      <vt:lpstr>Leveraging PowerShell Remoting</vt:lpstr>
      <vt:lpstr>Parallel Processing</vt:lpstr>
      <vt:lpstr>PowerShell at Scale</vt:lpstr>
      <vt:lpstr>Scripting at Scale  Best Practices</vt:lpstr>
      <vt:lpstr>Scripting at Scale  Best Practices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Toolmaking Patterns and Practices</dc:title>
  <dc:creator>Jeff Hicks</dc:creator>
  <cp:lastModifiedBy>Jeffery Hicks</cp:lastModifiedBy>
  <cp:revision>12</cp:revision>
  <dcterms:created xsi:type="dcterms:W3CDTF">2023-09-11T15:43:41Z</dcterms:created>
  <dcterms:modified xsi:type="dcterms:W3CDTF">2023-10-30T17:14:59Z</dcterms:modified>
</cp:coreProperties>
</file>